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3" r:id="rId28"/>
    <p:sldId id="282"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600F91-2A86-492C-BCB6-045C47CA25B6}" type="datetimeFigureOut">
              <a:rPr lang="en-AU" smtClean="0"/>
              <a:pPr/>
              <a:t>17/02/2011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F9292D2-39E3-4794-9E5D-B53C7518F39E}" type="slidenum">
              <a:rPr lang="en-AU" smtClean="0"/>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600F91-2A86-492C-BCB6-045C47CA25B6}" type="datetimeFigureOut">
              <a:rPr lang="en-AU" smtClean="0"/>
              <a:pPr/>
              <a:t>17/02/2011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9292D2-39E3-4794-9E5D-B53C7518F39E}"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My Presentation</a:t>
            </a:r>
            <a:endParaRPr lang="en-AU" dirty="0"/>
          </a:p>
        </p:txBody>
      </p:sp>
      <p:sp>
        <p:nvSpPr>
          <p:cNvPr id="3" name="Subtitle 2"/>
          <p:cNvSpPr>
            <a:spLocks noGrp="1"/>
          </p:cNvSpPr>
          <p:nvPr>
            <p:ph type="subTitle" idx="1"/>
          </p:nvPr>
        </p:nvSpPr>
        <p:spPr/>
        <p:txBody>
          <a:bodyPr/>
          <a:lstStyle/>
          <a:p>
            <a:r>
              <a:rPr lang="en-AU" dirty="0" smtClean="0"/>
              <a:t>Imagine there’s a good title (maybe it’ll transform this into a good presentation).</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Within the world of Smith</a:t>
            </a:r>
            <a:endParaRPr lang="en-AU" dirty="0"/>
          </a:p>
        </p:txBody>
      </p:sp>
      <p:sp>
        <p:nvSpPr>
          <p:cNvPr id="3" name="Content Placeholder 2"/>
          <p:cNvSpPr>
            <a:spLocks noGrp="1"/>
          </p:cNvSpPr>
          <p:nvPr>
            <p:ph idx="1"/>
          </p:nvPr>
        </p:nvSpPr>
        <p:spPr>
          <a:xfrm>
            <a:off x="467544" y="1268760"/>
            <a:ext cx="8229600" cy="5400600"/>
          </a:xfrm>
        </p:spPr>
        <p:txBody>
          <a:bodyPr>
            <a:normAutofit fontScale="92500" lnSpcReduction="10000"/>
          </a:bodyPr>
          <a:lstStyle/>
          <a:p>
            <a:r>
              <a:rPr lang="en-AU" dirty="0" smtClean="0"/>
              <a:t>As a Romantic writer she would have felt exiled from society.</a:t>
            </a:r>
          </a:p>
          <a:p>
            <a:r>
              <a:rPr lang="en-AU" dirty="0" smtClean="0"/>
              <a:t>Thus she uses her poetry to transform her experience (escaping momentarily) as well as to inform her understanding of her situation.</a:t>
            </a:r>
          </a:p>
          <a:p>
            <a:pPr>
              <a:buNone/>
            </a:pPr>
            <a:endParaRPr lang="en-AU" dirty="0"/>
          </a:p>
          <a:p>
            <a:pPr>
              <a:buNone/>
            </a:pPr>
            <a:r>
              <a:rPr lang="en-AU" dirty="0" smtClean="0"/>
              <a:t>Techniques!</a:t>
            </a:r>
          </a:p>
          <a:p>
            <a:r>
              <a:rPr lang="en-AU" dirty="0" smtClean="0"/>
              <a:t>Self conscious</a:t>
            </a:r>
          </a:p>
          <a:p>
            <a:r>
              <a:rPr lang="en-AU" dirty="0" smtClean="0"/>
              <a:t>Emotive language</a:t>
            </a:r>
          </a:p>
          <a:p>
            <a:r>
              <a:rPr lang="en-AU" dirty="0" smtClean="0"/>
              <a:t>Capitalisation</a:t>
            </a:r>
          </a:p>
          <a:p>
            <a:r>
              <a:rPr lang="en-AU" dirty="0" smtClean="0"/>
              <a:t>Active language</a:t>
            </a:r>
          </a:p>
          <a:p>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Therefore</a:t>
            </a:r>
            <a:endParaRPr lang="en-AU" dirty="0"/>
          </a:p>
        </p:txBody>
      </p:sp>
      <p:sp>
        <p:nvSpPr>
          <p:cNvPr id="3" name="Content Placeholder 2"/>
          <p:cNvSpPr>
            <a:spLocks noGrp="1"/>
          </p:cNvSpPr>
          <p:nvPr>
            <p:ph idx="1"/>
          </p:nvPr>
        </p:nvSpPr>
        <p:spPr>
          <a:xfrm>
            <a:off x="457200" y="1268760"/>
            <a:ext cx="8229600" cy="5328592"/>
          </a:xfrm>
        </p:spPr>
        <p:txBody>
          <a:bodyPr>
            <a:normAutofit lnSpcReduction="10000"/>
          </a:bodyPr>
          <a:lstStyle/>
          <a:p>
            <a:r>
              <a:rPr lang="en-AU" dirty="0" smtClean="0"/>
              <a:t>Smith can inform her own experience as well as transform that of the exile through the use of imagination.</a:t>
            </a:r>
          </a:p>
          <a:p>
            <a:r>
              <a:rPr lang="en-AU" dirty="0" smtClean="0"/>
              <a:t>This is an affirmation as it displays both a fictional or ‘theoretical’  and an actual impact of the imagination.</a:t>
            </a:r>
          </a:p>
          <a:p>
            <a:r>
              <a:rPr lang="en-AU" dirty="0" smtClean="0"/>
              <a:t>In keeping with Romantic ideals as she is a kind of “Romantic hero” and the poem displays the importance of that which triggers the imagination as well as its ability to serve as an escape.</a:t>
            </a:r>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1143000"/>
          </a:xfrm>
        </p:spPr>
        <p:txBody>
          <a:bodyPr/>
          <a:lstStyle/>
          <a:p>
            <a:r>
              <a:rPr lang="en-AU" dirty="0" smtClean="0"/>
              <a:t>Daffodils – William Wordsworth</a:t>
            </a:r>
            <a:endParaRPr lang="en-AU" dirty="0"/>
          </a:p>
        </p:txBody>
      </p:sp>
      <p:pic>
        <p:nvPicPr>
          <p:cNvPr id="21506" name="Picture 2" descr="http://www.saltpublishing.com/horizon/issues/05/images/Madeley_Stan%20CARTOON%20Daffodils%20copy.jpg"/>
          <p:cNvPicPr>
            <a:picLocks noChangeAspect="1" noChangeArrowheads="1"/>
          </p:cNvPicPr>
          <p:nvPr/>
        </p:nvPicPr>
        <p:blipFill>
          <a:blip r:embed="rId2" cstate="print"/>
          <a:srcRect/>
          <a:stretch>
            <a:fillRect/>
          </a:stretch>
        </p:blipFill>
        <p:spPr bwMode="auto">
          <a:xfrm>
            <a:off x="611560" y="764704"/>
            <a:ext cx="7912135" cy="573325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Event”</a:t>
            </a:r>
            <a:endParaRPr lang="en-AU" dirty="0"/>
          </a:p>
        </p:txBody>
      </p:sp>
      <p:sp>
        <p:nvSpPr>
          <p:cNvPr id="3" name="Content Placeholder 2"/>
          <p:cNvSpPr>
            <a:spLocks noGrp="1"/>
          </p:cNvSpPr>
          <p:nvPr>
            <p:ph idx="1"/>
          </p:nvPr>
        </p:nvSpPr>
        <p:spPr>
          <a:xfrm>
            <a:off x="457200" y="1268760"/>
            <a:ext cx="8229600" cy="5400600"/>
          </a:xfrm>
        </p:spPr>
        <p:txBody>
          <a:bodyPr>
            <a:normAutofit fontScale="92500" lnSpcReduction="10000"/>
          </a:bodyPr>
          <a:lstStyle/>
          <a:p>
            <a:r>
              <a:rPr lang="en-AU" dirty="0" smtClean="0"/>
              <a:t>Here a landscape or scenery is captured (like a mental photograph)</a:t>
            </a:r>
          </a:p>
          <a:p>
            <a:r>
              <a:rPr lang="en-AU" dirty="0" smtClean="0"/>
              <a:t>His mood is instantly transformed.</a:t>
            </a:r>
          </a:p>
          <a:p>
            <a:pPr>
              <a:buNone/>
            </a:pPr>
            <a:endParaRPr lang="en-AU" dirty="0"/>
          </a:p>
          <a:p>
            <a:pPr>
              <a:buNone/>
            </a:pPr>
            <a:r>
              <a:rPr lang="en-AU" dirty="0" smtClean="0"/>
              <a:t>Techniques!</a:t>
            </a:r>
          </a:p>
          <a:p>
            <a:r>
              <a:rPr lang="en-AU" dirty="0" smtClean="0"/>
              <a:t>Hyperbole</a:t>
            </a:r>
          </a:p>
          <a:p>
            <a:r>
              <a:rPr lang="en-AU" dirty="0" smtClean="0"/>
              <a:t>Repetition</a:t>
            </a:r>
          </a:p>
          <a:p>
            <a:r>
              <a:rPr lang="en-AU" dirty="0" smtClean="0"/>
              <a:t>Imagery</a:t>
            </a:r>
          </a:p>
          <a:p>
            <a:r>
              <a:rPr lang="en-AU" dirty="0" smtClean="0"/>
              <a:t>ABBA! Rhyming (er… ABAB)</a:t>
            </a:r>
          </a:p>
          <a:p>
            <a:r>
              <a:rPr lang="en-AU" dirty="0" smtClean="0"/>
              <a:t>Contrast with positive and negative emotive language</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“Reimagining” of The Event</a:t>
            </a:r>
            <a:endParaRPr lang="en-AU" dirty="0"/>
          </a:p>
        </p:txBody>
      </p:sp>
      <p:sp>
        <p:nvSpPr>
          <p:cNvPr id="3" name="Content Placeholder 2"/>
          <p:cNvSpPr>
            <a:spLocks noGrp="1"/>
          </p:cNvSpPr>
          <p:nvPr>
            <p:ph idx="1"/>
          </p:nvPr>
        </p:nvSpPr>
        <p:spPr/>
        <p:txBody>
          <a:bodyPr>
            <a:normAutofit lnSpcReduction="10000"/>
          </a:bodyPr>
          <a:lstStyle/>
          <a:p>
            <a:r>
              <a:rPr lang="en-AU" dirty="0" smtClean="0"/>
              <a:t>Again his mood is transformed.</a:t>
            </a:r>
          </a:p>
          <a:p>
            <a:r>
              <a:rPr lang="en-AU" dirty="0" smtClean="0"/>
              <a:t>Even a physical reaction is seen.</a:t>
            </a:r>
          </a:p>
          <a:p>
            <a:endParaRPr lang="en-AU" dirty="0"/>
          </a:p>
          <a:p>
            <a:pPr>
              <a:buNone/>
            </a:pPr>
            <a:r>
              <a:rPr lang="en-AU" dirty="0" smtClean="0"/>
              <a:t>Techniques!</a:t>
            </a:r>
          </a:p>
          <a:p>
            <a:r>
              <a:rPr lang="en-AU" dirty="0" smtClean="0"/>
              <a:t>Metaphor</a:t>
            </a:r>
          </a:p>
          <a:p>
            <a:r>
              <a:rPr lang="en-AU" dirty="0" smtClean="0"/>
              <a:t>Emotive language</a:t>
            </a:r>
          </a:p>
          <a:p>
            <a:r>
              <a:rPr lang="en-AU" dirty="0" smtClean="0"/>
              <a:t>Active language</a:t>
            </a:r>
          </a:p>
          <a:p>
            <a:r>
              <a:rPr lang="en-AU" dirty="0" smtClean="0"/>
              <a:t>Use of quantities</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Therefore</a:t>
            </a:r>
            <a:endParaRPr lang="en-AU" dirty="0"/>
          </a:p>
        </p:txBody>
      </p:sp>
      <p:sp>
        <p:nvSpPr>
          <p:cNvPr id="3" name="Content Placeholder 2"/>
          <p:cNvSpPr>
            <a:spLocks noGrp="1"/>
          </p:cNvSpPr>
          <p:nvPr>
            <p:ph idx="1"/>
          </p:nvPr>
        </p:nvSpPr>
        <p:spPr/>
        <p:txBody>
          <a:bodyPr/>
          <a:lstStyle/>
          <a:p>
            <a:r>
              <a:rPr lang="en-AU" dirty="0" smtClean="0"/>
              <a:t>Wordsworth recognises his ability to transform himself at will using imagination</a:t>
            </a:r>
          </a:p>
          <a:p>
            <a:r>
              <a:rPr lang="en-AU" dirty="0" smtClean="0"/>
              <a:t>This is an affirmation as his mood is transformed within two separate circumstances</a:t>
            </a:r>
          </a:p>
          <a:p>
            <a:r>
              <a:rPr lang="en-AU" dirty="0" smtClean="0"/>
              <a:t>This is in keeping with the Romantics’ value of what triggers imagination as well as it’s ability to transform</a:t>
            </a:r>
            <a:endParaRPr lang="en-A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This Lime Tree Bower – S.T. Coleridge</a:t>
            </a:r>
            <a:endParaRPr lang="en-AU" dirty="0"/>
          </a:p>
        </p:txBody>
      </p:sp>
      <p:pic>
        <p:nvPicPr>
          <p:cNvPr id="25602" name="Picture 2" descr="http://farm1.static.flickr.com/9/68772420_ee0582486a.jpg"/>
          <p:cNvPicPr>
            <a:picLocks noChangeAspect="1" noChangeArrowheads="1"/>
          </p:cNvPicPr>
          <p:nvPr/>
        </p:nvPicPr>
        <p:blipFill>
          <a:blip r:embed="rId2" cstate="print"/>
          <a:srcRect/>
          <a:stretch>
            <a:fillRect/>
          </a:stretch>
        </p:blipFill>
        <p:spPr bwMode="auto">
          <a:xfrm>
            <a:off x="1691680" y="1268760"/>
            <a:ext cx="5490612" cy="4392489"/>
          </a:xfrm>
          <a:prstGeom prst="rect">
            <a:avLst/>
          </a:prstGeom>
          <a:noFill/>
        </p:spPr>
      </p:pic>
      <p:sp>
        <p:nvSpPr>
          <p:cNvPr id="5" name="TextBox 4"/>
          <p:cNvSpPr txBox="1"/>
          <p:nvPr/>
        </p:nvSpPr>
        <p:spPr>
          <a:xfrm>
            <a:off x="1907704" y="5733256"/>
            <a:ext cx="4968552" cy="830997"/>
          </a:xfrm>
          <a:prstGeom prst="rect">
            <a:avLst/>
          </a:prstGeom>
          <a:noFill/>
        </p:spPr>
        <p:txBody>
          <a:bodyPr wrap="square" rtlCol="0">
            <a:spAutoFit/>
          </a:bodyPr>
          <a:lstStyle/>
          <a:p>
            <a:pPr algn="ctr"/>
            <a:r>
              <a:rPr lang="en-AU" sz="2400" dirty="0" smtClean="0"/>
              <a:t>Yes, they are lemons, but that’s what I IMAGINED every time I read it.</a:t>
            </a:r>
            <a:endParaRPr lang="en-AU"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Inspiration</a:t>
            </a:r>
            <a:endParaRPr lang="en-AU" dirty="0"/>
          </a:p>
        </p:txBody>
      </p:sp>
      <p:sp>
        <p:nvSpPr>
          <p:cNvPr id="3" name="Content Placeholder 2"/>
          <p:cNvSpPr>
            <a:spLocks noGrp="1"/>
          </p:cNvSpPr>
          <p:nvPr>
            <p:ph idx="1"/>
          </p:nvPr>
        </p:nvSpPr>
        <p:spPr/>
        <p:txBody>
          <a:bodyPr>
            <a:normAutofit lnSpcReduction="10000"/>
          </a:bodyPr>
          <a:lstStyle/>
          <a:p>
            <a:r>
              <a:rPr lang="en-AU" dirty="0" smtClean="0"/>
              <a:t>The contemplation of his friends’ journey</a:t>
            </a:r>
          </a:p>
          <a:p>
            <a:r>
              <a:rPr lang="en-AU" dirty="0" smtClean="0"/>
              <a:t>The imagery of light (this is a theme with Coleridge… part firefly perhaps?)</a:t>
            </a:r>
          </a:p>
          <a:p>
            <a:pPr>
              <a:buNone/>
            </a:pPr>
            <a:endParaRPr lang="en-AU" dirty="0"/>
          </a:p>
          <a:p>
            <a:pPr>
              <a:buNone/>
            </a:pPr>
            <a:r>
              <a:rPr lang="en-AU" dirty="0" smtClean="0"/>
              <a:t>Techniques!</a:t>
            </a:r>
          </a:p>
          <a:p>
            <a:r>
              <a:rPr lang="en-AU" dirty="0" smtClean="0"/>
              <a:t>Emotive language</a:t>
            </a:r>
          </a:p>
          <a:p>
            <a:r>
              <a:rPr lang="en-AU" dirty="0" smtClean="0"/>
              <a:t>Personal pronouns</a:t>
            </a:r>
          </a:p>
          <a:p>
            <a:r>
              <a:rPr lang="en-AU" dirty="0" smtClean="0"/>
              <a:t>Contrast</a:t>
            </a:r>
            <a:endParaRPr lang="en-A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Imagination</a:t>
            </a:r>
            <a:endParaRPr lang="en-AU" dirty="0"/>
          </a:p>
        </p:txBody>
      </p:sp>
      <p:sp>
        <p:nvSpPr>
          <p:cNvPr id="3" name="Content Placeholder 2"/>
          <p:cNvSpPr>
            <a:spLocks noGrp="1"/>
          </p:cNvSpPr>
          <p:nvPr>
            <p:ph idx="1"/>
          </p:nvPr>
        </p:nvSpPr>
        <p:spPr/>
        <p:txBody>
          <a:bodyPr>
            <a:normAutofit fontScale="85000" lnSpcReduction="10000"/>
          </a:bodyPr>
          <a:lstStyle/>
          <a:p>
            <a:r>
              <a:rPr lang="en-AU" dirty="0" smtClean="0"/>
              <a:t>Coleridge embarks (what a great word!) on an imaginative journey across great landscapes and scenes</a:t>
            </a:r>
          </a:p>
          <a:p>
            <a:r>
              <a:rPr lang="en-AU" dirty="0" smtClean="0"/>
              <a:t>A change in mood is the first sign of transformation</a:t>
            </a:r>
          </a:p>
          <a:p>
            <a:pPr>
              <a:buNone/>
            </a:pPr>
            <a:endParaRPr lang="en-AU" dirty="0"/>
          </a:p>
          <a:p>
            <a:pPr>
              <a:buNone/>
            </a:pPr>
            <a:r>
              <a:rPr lang="en-AU" dirty="0" smtClean="0"/>
              <a:t>Techniques!</a:t>
            </a:r>
          </a:p>
          <a:p>
            <a:r>
              <a:rPr lang="en-AU" dirty="0" smtClean="0"/>
              <a:t>Symbolism</a:t>
            </a:r>
          </a:p>
          <a:p>
            <a:r>
              <a:rPr lang="en-AU" dirty="0" smtClean="0"/>
              <a:t>Personifying nature</a:t>
            </a:r>
          </a:p>
          <a:p>
            <a:r>
              <a:rPr lang="en-AU" dirty="0" smtClean="0"/>
              <a:t>Religious reference</a:t>
            </a:r>
          </a:p>
          <a:p>
            <a:r>
              <a:rPr lang="en-AU" dirty="0" smtClean="0"/>
              <a:t>Use of colour </a:t>
            </a:r>
            <a:endParaRPr lang="en-A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Transformation</a:t>
            </a:r>
            <a:endParaRPr lang="en-AU" dirty="0"/>
          </a:p>
        </p:txBody>
      </p:sp>
      <p:sp>
        <p:nvSpPr>
          <p:cNvPr id="3" name="Content Placeholder 2"/>
          <p:cNvSpPr>
            <a:spLocks noGrp="1"/>
          </p:cNvSpPr>
          <p:nvPr>
            <p:ph idx="1"/>
          </p:nvPr>
        </p:nvSpPr>
        <p:spPr>
          <a:xfrm>
            <a:off x="457200" y="1268760"/>
            <a:ext cx="8229600" cy="5256584"/>
          </a:xfrm>
        </p:spPr>
        <p:txBody>
          <a:bodyPr>
            <a:normAutofit fontScale="92500" lnSpcReduction="10000"/>
          </a:bodyPr>
          <a:lstStyle/>
          <a:p>
            <a:r>
              <a:rPr lang="en-AU" dirty="0" smtClean="0"/>
              <a:t>Coleridge comes back to himself with  anew appreciation for his circumstances</a:t>
            </a:r>
          </a:p>
          <a:p>
            <a:r>
              <a:rPr lang="en-AU" dirty="0" smtClean="0"/>
              <a:t>He sees himself as a romantic hero</a:t>
            </a:r>
          </a:p>
          <a:p>
            <a:pPr>
              <a:buNone/>
            </a:pPr>
            <a:endParaRPr lang="en-AU" dirty="0"/>
          </a:p>
          <a:p>
            <a:pPr>
              <a:buNone/>
            </a:pPr>
            <a:r>
              <a:rPr lang="en-AU" dirty="0" smtClean="0"/>
              <a:t>Techniques!</a:t>
            </a:r>
          </a:p>
          <a:p>
            <a:r>
              <a:rPr lang="en-AU" dirty="0" smtClean="0"/>
              <a:t>Emotive language</a:t>
            </a:r>
          </a:p>
          <a:p>
            <a:r>
              <a:rPr lang="en-AU" dirty="0" smtClean="0"/>
              <a:t>Signposting</a:t>
            </a:r>
          </a:p>
          <a:p>
            <a:r>
              <a:rPr lang="en-AU" dirty="0" smtClean="0"/>
              <a:t>Symbolism / Characterisation</a:t>
            </a:r>
          </a:p>
          <a:p>
            <a:r>
              <a:rPr lang="en-AU" dirty="0" smtClean="0"/>
              <a:t>Use of colour</a:t>
            </a:r>
          </a:p>
          <a:p>
            <a:r>
              <a:rPr lang="en-AU" dirty="0" smtClean="0"/>
              <a:t>Imagery</a:t>
            </a:r>
          </a:p>
          <a:p>
            <a:pPr>
              <a:buNone/>
            </a:pP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08920"/>
            <a:ext cx="8229600" cy="1143000"/>
          </a:xfrm>
        </p:spPr>
        <p:txBody>
          <a:bodyPr/>
          <a:lstStyle/>
          <a:p>
            <a:r>
              <a:rPr lang="en-AU" dirty="0" smtClean="0"/>
              <a:t>What is Romanticism?</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“Solitary humble bee”</a:t>
            </a:r>
            <a:endParaRPr lang="en-AU" dirty="0"/>
          </a:p>
        </p:txBody>
      </p:sp>
      <p:pic>
        <p:nvPicPr>
          <p:cNvPr id="29698" name="Picture 2" descr="http://bostonfinancialguide.com/wp-content/uploads/bumblebee-camaro-boston_1.jpg"/>
          <p:cNvPicPr>
            <a:picLocks noChangeAspect="1" noChangeArrowheads="1"/>
          </p:cNvPicPr>
          <p:nvPr/>
        </p:nvPicPr>
        <p:blipFill>
          <a:blip r:embed="rId2" cstate="print"/>
          <a:srcRect/>
          <a:stretch>
            <a:fillRect/>
          </a:stretch>
        </p:blipFill>
        <p:spPr bwMode="auto">
          <a:xfrm>
            <a:off x="2627784" y="1484784"/>
            <a:ext cx="3867150" cy="519112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Therefore (Still on Lime Tree)</a:t>
            </a:r>
            <a:endParaRPr lang="en-AU" dirty="0"/>
          </a:p>
        </p:txBody>
      </p:sp>
      <p:sp>
        <p:nvSpPr>
          <p:cNvPr id="3" name="Content Placeholder 2"/>
          <p:cNvSpPr>
            <a:spLocks noGrp="1"/>
          </p:cNvSpPr>
          <p:nvPr>
            <p:ph idx="1"/>
          </p:nvPr>
        </p:nvSpPr>
        <p:spPr/>
        <p:txBody>
          <a:bodyPr/>
          <a:lstStyle/>
          <a:p>
            <a:r>
              <a:rPr lang="en-AU" dirty="0" smtClean="0"/>
              <a:t>The poem illustrates how Coleridge’s experience is transformed through an imaginative journey</a:t>
            </a:r>
          </a:p>
          <a:p>
            <a:r>
              <a:rPr lang="en-AU" dirty="0" smtClean="0"/>
              <a:t>This is an affirmation, however subtle, one must pay close attention to his ranting.</a:t>
            </a:r>
          </a:p>
          <a:p>
            <a:r>
              <a:rPr lang="en-AU" dirty="0" smtClean="0"/>
              <a:t>This is in keeping with Romantic ideals of the importance of inspiration as well as the role of the Romantic hero</a:t>
            </a:r>
            <a:endParaRPr lang="en-A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Frost At Midnight – S.T. Coleridge</a:t>
            </a:r>
            <a:endParaRPr lang="en-AU" dirty="0"/>
          </a:p>
        </p:txBody>
      </p:sp>
      <p:pic>
        <p:nvPicPr>
          <p:cNvPr id="33794" name="Picture 2" descr="http://4.bp.blogspot.com/_WsE6M_RjBIY/SwOT21RL0fI/AAAAAAAAYVY/RHUGMFYfTTY/s1600/Jack-frost.jpg"/>
          <p:cNvPicPr>
            <a:picLocks noChangeAspect="1" noChangeArrowheads="1"/>
          </p:cNvPicPr>
          <p:nvPr/>
        </p:nvPicPr>
        <p:blipFill>
          <a:blip r:embed="rId2" cstate="print"/>
          <a:srcRect/>
          <a:stretch>
            <a:fillRect/>
          </a:stretch>
        </p:blipFill>
        <p:spPr bwMode="auto">
          <a:xfrm>
            <a:off x="827584" y="1268760"/>
            <a:ext cx="7488366" cy="525658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Inspiration</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Coleridge sits alone (except for his child) by a dying fire</a:t>
            </a:r>
          </a:p>
          <a:p>
            <a:r>
              <a:rPr lang="en-AU" dirty="0" smtClean="0"/>
              <a:t>He turns to the tiny flame for company in the silence and is launched on an imaginative journey</a:t>
            </a:r>
          </a:p>
          <a:p>
            <a:pPr>
              <a:buNone/>
            </a:pPr>
            <a:endParaRPr lang="en-AU" dirty="0"/>
          </a:p>
          <a:p>
            <a:pPr>
              <a:buNone/>
            </a:pPr>
            <a:r>
              <a:rPr lang="en-AU" dirty="0" smtClean="0"/>
              <a:t>Techniques!</a:t>
            </a:r>
          </a:p>
          <a:p>
            <a:r>
              <a:rPr lang="en-AU" dirty="0" smtClean="0"/>
              <a:t>Aural ‘imagery’</a:t>
            </a:r>
          </a:p>
          <a:p>
            <a:r>
              <a:rPr lang="en-AU" dirty="0" smtClean="0"/>
              <a:t>Emotive language</a:t>
            </a:r>
          </a:p>
          <a:p>
            <a:r>
              <a:rPr lang="en-AU" dirty="0" smtClean="0"/>
              <a:t>Active language</a:t>
            </a:r>
            <a:endParaRPr lang="en-A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Imagination</a:t>
            </a:r>
            <a:endParaRPr lang="en-AU" dirty="0"/>
          </a:p>
        </p:txBody>
      </p:sp>
      <p:sp>
        <p:nvSpPr>
          <p:cNvPr id="3" name="Content Placeholder 2"/>
          <p:cNvSpPr>
            <a:spLocks noGrp="1"/>
          </p:cNvSpPr>
          <p:nvPr>
            <p:ph idx="1"/>
          </p:nvPr>
        </p:nvSpPr>
        <p:spPr>
          <a:xfrm>
            <a:off x="457200" y="1124744"/>
            <a:ext cx="8229600" cy="5733256"/>
          </a:xfrm>
        </p:spPr>
        <p:txBody>
          <a:bodyPr>
            <a:normAutofit fontScale="77500" lnSpcReduction="20000"/>
          </a:bodyPr>
          <a:lstStyle/>
          <a:p>
            <a:r>
              <a:rPr lang="en-AU" dirty="0" smtClean="0"/>
              <a:t>There are two journeys:</a:t>
            </a:r>
          </a:p>
          <a:p>
            <a:r>
              <a:rPr lang="en-AU" dirty="0" smtClean="0"/>
              <a:t>1</a:t>
            </a:r>
            <a:r>
              <a:rPr lang="en-AU" baseline="30000" dirty="0" smtClean="0"/>
              <a:t>st</a:t>
            </a:r>
            <a:r>
              <a:rPr lang="en-AU" dirty="0" smtClean="0"/>
              <a:t> a memory of old school days</a:t>
            </a:r>
          </a:p>
          <a:p>
            <a:r>
              <a:rPr lang="en-AU" dirty="0" smtClean="0"/>
              <a:t>2</a:t>
            </a:r>
            <a:r>
              <a:rPr lang="en-AU" baseline="30000" dirty="0" smtClean="0"/>
              <a:t>nd</a:t>
            </a:r>
            <a:r>
              <a:rPr lang="en-AU" dirty="0" smtClean="0"/>
              <a:t> the future of his child</a:t>
            </a:r>
          </a:p>
          <a:p>
            <a:r>
              <a:rPr lang="en-AU" dirty="0" smtClean="0"/>
              <a:t>The first acts as a “reinspiration” (a bit of a boost)</a:t>
            </a:r>
          </a:p>
          <a:p>
            <a:pPr>
              <a:buNone/>
            </a:pPr>
            <a:endParaRPr lang="en-AU" dirty="0"/>
          </a:p>
          <a:p>
            <a:pPr>
              <a:buNone/>
            </a:pPr>
            <a:r>
              <a:rPr lang="en-AU" dirty="0" smtClean="0"/>
              <a:t>Techniques!</a:t>
            </a:r>
          </a:p>
          <a:p>
            <a:r>
              <a:rPr lang="en-AU" dirty="0" smtClean="0"/>
              <a:t>Enjambment</a:t>
            </a:r>
          </a:p>
          <a:p>
            <a:r>
              <a:rPr lang="en-AU" dirty="0" smtClean="0"/>
              <a:t>Emotive language</a:t>
            </a:r>
          </a:p>
          <a:p>
            <a:r>
              <a:rPr lang="en-AU" dirty="0" smtClean="0"/>
              <a:t>Aural ‘imagery’</a:t>
            </a:r>
          </a:p>
          <a:p>
            <a:r>
              <a:rPr lang="en-AU" dirty="0" smtClean="0"/>
              <a:t>Symbolism</a:t>
            </a:r>
          </a:p>
          <a:p>
            <a:r>
              <a:rPr lang="en-AU" dirty="0" smtClean="0"/>
              <a:t>Address to child</a:t>
            </a:r>
          </a:p>
          <a:p>
            <a:r>
              <a:rPr lang="en-AU" dirty="0" smtClean="0"/>
              <a:t>Examples</a:t>
            </a:r>
          </a:p>
          <a:p>
            <a:r>
              <a:rPr lang="en-AU" dirty="0" smtClean="0"/>
              <a:t>Contrast</a:t>
            </a:r>
          </a:p>
          <a:p>
            <a:r>
              <a:rPr lang="en-AU" dirty="0" smtClean="0"/>
              <a:t>High Modal language</a:t>
            </a:r>
            <a:endParaRPr lang="en-A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Illumination</a:t>
            </a:r>
            <a:endParaRPr lang="en-AU" dirty="0"/>
          </a:p>
        </p:txBody>
      </p:sp>
      <p:sp>
        <p:nvSpPr>
          <p:cNvPr id="3" name="Content Placeholder 2"/>
          <p:cNvSpPr>
            <a:spLocks noGrp="1"/>
          </p:cNvSpPr>
          <p:nvPr>
            <p:ph idx="1"/>
          </p:nvPr>
        </p:nvSpPr>
        <p:spPr/>
        <p:txBody>
          <a:bodyPr>
            <a:normAutofit lnSpcReduction="10000"/>
          </a:bodyPr>
          <a:lstStyle/>
          <a:p>
            <a:r>
              <a:rPr lang="en-AU" dirty="0" smtClean="0"/>
              <a:t>Coleridge is at peace with his revelation</a:t>
            </a:r>
          </a:p>
          <a:p>
            <a:r>
              <a:rPr lang="en-AU" dirty="0" smtClean="0"/>
              <a:t>He acknowledges a level of uncertainty as well as natural order</a:t>
            </a:r>
          </a:p>
          <a:p>
            <a:pPr>
              <a:buNone/>
            </a:pPr>
            <a:endParaRPr lang="en-AU" dirty="0"/>
          </a:p>
          <a:p>
            <a:pPr>
              <a:buNone/>
            </a:pPr>
            <a:r>
              <a:rPr lang="en-AU" dirty="0" smtClean="0"/>
              <a:t>Techniques!</a:t>
            </a:r>
          </a:p>
          <a:p>
            <a:r>
              <a:rPr lang="en-AU" dirty="0" smtClean="0"/>
              <a:t>Emotive language</a:t>
            </a:r>
          </a:p>
          <a:p>
            <a:r>
              <a:rPr lang="en-AU" dirty="0" smtClean="0"/>
              <a:t>Elements</a:t>
            </a:r>
          </a:p>
          <a:p>
            <a:r>
              <a:rPr lang="en-AU" dirty="0" smtClean="0"/>
              <a:t>Repetition</a:t>
            </a:r>
            <a:endParaRPr lang="en-A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Therefore</a:t>
            </a:r>
            <a:endParaRPr lang="en-AU" dirty="0"/>
          </a:p>
        </p:txBody>
      </p:sp>
      <p:sp>
        <p:nvSpPr>
          <p:cNvPr id="3" name="Content Placeholder 2"/>
          <p:cNvSpPr>
            <a:spLocks noGrp="1"/>
          </p:cNvSpPr>
          <p:nvPr>
            <p:ph idx="1"/>
          </p:nvPr>
        </p:nvSpPr>
        <p:spPr>
          <a:xfrm>
            <a:off x="467544" y="1196752"/>
            <a:ext cx="8229600" cy="5257800"/>
          </a:xfrm>
        </p:spPr>
        <p:txBody>
          <a:bodyPr>
            <a:normAutofit lnSpcReduction="10000"/>
          </a:bodyPr>
          <a:lstStyle/>
          <a:p>
            <a:r>
              <a:rPr lang="en-AU" dirty="0" smtClean="0"/>
              <a:t>The complex structure of the poem does serve to illustrate many ideals of the Romantics:</a:t>
            </a:r>
          </a:p>
          <a:p>
            <a:r>
              <a:rPr lang="en-AU" dirty="0" smtClean="0"/>
              <a:t>Inspiration          Imagination        Inspiration</a:t>
            </a:r>
          </a:p>
          <a:p>
            <a:pPr algn="r">
              <a:buNone/>
            </a:pPr>
            <a:r>
              <a:rPr lang="en-AU" dirty="0" smtClean="0"/>
              <a:t>Illumination          Imagination</a:t>
            </a:r>
          </a:p>
          <a:p>
            <a:endParaRPr lang="en-AU" dirty="0" smtClean="0"/>
          </a:p>
          <a:p>
            <a:r>
              <a:rPr lang="en-AU" dirty="0" smtClean="0"/>
              <a:t>This shows how each builds on the other to reach a new level of ‘understanding’</a:t>
            </a:r>
          </a:p>
          <a:p>
            <a:r>
              <a:rPr lang="en-AU" dirty="0" smtClean="0"/>
              <a:t>This reflects romantic ideals as it demonstrates to importance of inspiration and imagination as well as their cohesion.</a:t>
            </a:r>
            <a:endParaRPr lang="en-AU" dirty="0"/>
          </a:p>
        </p:txBody>
      </p:sp>
      <p:pic>
        <p:nvPicPr>
          <p:cNvPr id="35842" name="Picture 2" descr="http://t1.gstatic.com/images?q=tbn:ANd9GcRwFe0d3DPskIIQZdBnBuf0eW75smCk6JTvkGTyRfbzRfzX21Ph&amp;t=1"/>
          <p:cNvPicPr>
            <a:picLocks noChangeAspect="1" noChangeArrowheads="1"/>
          </p:cNvPicPr>
          <p:nvPr/>
        </p:nvPicPr>
        <p:blipFill>
          <a:blip r:embed="rId2" cstate="print"/>
          <a:srcRect/>
          <a:stretch>
            <a:fillRect/>
          </a:stretch>
        </p:blipFill>
        <p:spPr bwMode="auto">
          <a:xfrm rot="10800000">
            <a:off x="2699792" y="2420888"/>
            <a:ext cx="726092" cy="442739"/>
          </a:xfrm>
          <a:prstGeom prst="rect">
            <a:avLst/>
          </a:prstGeom>
          <a:noFill/>
        </p:spPr>
      </p:pic>
      <p:pic>
        <p:nvPicPr>
          <p:cNvPr id="5" name="Picture 2" descr="http://t1.gstatic.com/images?q=tbn:ANd9GcRwFe0d3DPskIIQZdBnBuf0eW75smCk6JTvkGTyRfbzRfzX21Ph&amp;t=1"/>
          <p:cNvPicPr>
            <a:picLocks noChangeAspect="1" noChangeArrowheads="1"/>
          </p:cNvPicPr>
          <p:nvPr/>
        </p:nvPicPr>
        <p:blipFill>
          <a:blip r:embed="rId2" cstate="print"/>
          <a:srcRect/>
          <a:stretch>
            <a:fillRect/>
          </a:stretch>
        </p:blipFill>
        <p:spPr bwMode="auto">
          <a:xfrm rot="10800000">
            <a:off x="5508104" y="2420888"/>
            <a:ext cx="726092" cy="442739"/>
          </a:xfrm>
          <a:prstGeom prst="rect">
            <a:avLst/>
          </a:prstGeom>
          <a:noFill/>
        </p:spPr>
      </p:pic>
      <p:pic>
        <p:nvPicPr>
          <p:cNvPr id="6" name="Picture 2" descr="http://t1.gstatic.com/images?q=tbn:ANd9GcRwFe0d3DPskIIQZdBnBuf0eW75smCk6JTvkGTyRfbzRfzX21Ph&amp;t=1"/>
          <p:cNvPicPr>
            <a:picLocks noChangeAspect="1" noChangeArrowheads="1"/>
          </p:cNvPicPr>
          <p:nvPr/>
        </p:nvPicPr>
        <p:blipFill>
          <a:blip r:embed="rId2" cstate="print"/>
          <a:srcRect/>
          <a:stretch>
            <a:fillRect/>
          </a:stretch>
        </p:blipFill>
        <p:spPr bwMode="auto">
          <a:xfrm rot="16200000">
            <a:off x="7886708" y="2418548"/>
            <a:ext cx="726092" cy="442739"/>
          </a:xfrm>
          <a:prstGeom prst="rect">
            <a:avLst/>
          </a:prstGeom>
          <a:noFill/>
        </p:spPr>
      </p:pic>
      <p:pic>
        <p:nvPicPr>
          <p:cNvPr id="7" name="Picture 2" descr="http://t1.gstatic.com/images?q=tbn:ANd9GcRwFe0d3DPskIIQZdBnBuf0eW75smCk6JTvkGTyRfbzRfzX21Ph&amp;t=1"/>
          <p:cNvPicPr>
            <a:picLocks noChangeAspect="1" noChangeArrowheads="1"/>
          </p:cNvPicPr>
          <p:nvPr/>
        </p:nvPicPr>
        <p:blipFill>
          <a:blip r:embed="rId2" cstate="print"/>
          <a:srcRect/>
          <a:stretch>
            <a:fillRect/>
          </a:stretch>
        </p:blipFill>
        <p:spPr bwMode="auto">
          <a:xfrm>
            <a:off x="5796136" y="2996952"/>
            <a:ext cx="726092" cy="442739"/>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Compare &amp; Contrast</a:t>
            </a:r>
            <a:endParaRPr lang="en-AU" dirty="0"/>
          </a:p>
        </p:txBody>
      </p:sp>
      <p:pic>
        <p:nvPicPr>
          <p:cNvPr id="1028" name="Picture 4" descr="http://images2.fanpop.com/image/photos/12500000/Pixar-s-new-short-film-Day-and-Night-Shown-before-Toy-Story-3-disney-12525274-620-369.jpg"/>
          <p:cNvPicPr>
            <a:picLocks noChangeAspect="1" noChangeArrowheads="1"/>
          </p:cNvPicPr>
          <p:nvPr/>
        </p:nvPicPr>
        <p:blipFill>
          <a:blip r:embed="rId2" cstate="print"/>
          <a:srcRect/>
          <a:stretch>
            <a:fillRect/>
          </a:stretch>
        </p:blipFill>
        <p:spPr bwMode="auto">
          <a:xfrm>
            <a:off x="539552" y="1412776"/>
            <a:ext cx="8106264" cy="482453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Compare &amp; Contrast</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Smith and Coleridge address the idea of the romantic hero.</a:t>
            </a:r>
          </a:p>
          <a:p>
            <a:r>
              <a:rPr lang="en-AU" dirty="0" smtClean="0"/>
              <a:t>Both value that which triggers imagination. Wordsworth covers this in detail.</a:t>
            </a:r>
          </a:p>
          <a:p>
            <a:r>
              <a:rPr lang="en-AU" dirty="0" smtClean="0"/>
              <a:t>They explore the resulting transformation.</a:t>
            </a:r>
          </a:p>
          <a:p>
            <a:r>
              <a:rPr lang="en-AU" dirty="0" smtClean="0"/>
              <a:t>Wordsworth and Smith explore the ideas of using imagination as a form of escape.</a:t>
            </a:r>
          </a:p>
          <a:p>
            <a:r>
              <a:rPr lang="en-AU" dirty="0" smtClean="0"/>
              <a:t>All 4 texts (and all 3 poets) reflect romantic ideals however they have emphasised different aspects.</a:t>
            </a:r>
            <a:endParaRPr lang="en-A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Summing Up</a:t>
            </a:r>
            <a:endParaRPr lang="en-AU" dirty="0"/>
          </a:p>
        </p:txBody>
      </p:sp>
      <p:pic>
        <p:nvPicPr>
          <p:cNvPr id="41986" name="Picture 2" descr="http://images.theage.com.au/2009/02/20/390326/frustration-420x0.jpg"/>
          <p:cNvPicPr>
            <a:picLocks noChangeAspect="1" noChangeArrowheads="1"/>
          </p:cNvPicPr>
          <p:nvPr/>
        </p:nvPicPr>
        <p:blipFill>
          <a:blip r:embed="rId2" cstate="print"/>
          <a:srcRect/>
          <a:stretch>
            <a:fillRect/>
          </a:stretch>
        </p:blipFill>
        <p:spPr bwMode="auto">
          <a:xfrm>
            <a:off x="2051720" y="1268760"/>
            <a:ext cx="5256584" cy="525658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AU" dirty="0" smtClean="0"/>
              <a:t>No, not that…</a:t>
            </a:r>
            <a:endParaRPr lang="en-AU" dirty="0"/>
          </a:p>
        </p:txBody>
      </p:sp>
      <p:pic>
        <p:nvPicPr>
          <p:cNvPr id="1026" name="Picture 2" descr="C:\Users\mentalmarilee\Pictures\Pictures\Love\Love14.jpg"/>
          <p:cNvPicPr>
            <a:picLocks noChangeAspect="1" noChangeArrowheads="1"/>
          </p:cNvPicPr>
          <p:nvPr/>
        </p:nvPicPr>
        <p:blipFill>
          <a:blip r:embed="rId2" cstate="print"/>
          <a:srcRect/>
          <a:stretch>
            <a:fillRect/>
          </a:stretch>
        </p:blipFill>
        <p:spPr bwMode="auto">
          <a:xfrm>
            <a:off x="2843808" y="908720"/>
            <a:ext cx="3672408" cy="5321528"/>
          </a:xfrm>
          <a:prstGeom prst="rect">
            <a:avLst/>
          </a:prstGeom>
          <a:noFill/>
        </p:spPr>
      </p:pic>
      <p:sp>
        <p:nvSpPr>
          <p:cNvPr id="5" name="TextBox 4"/>
          <p:cNvSpPr txBox="1"/>
          <p:nvPr/>
        </p:nvSpPr>
        <p:spPr>
          <a:xfrm>
            <a:off x="611560" y="4005064"/>
            <a:ext cx="1656184" cy="369332"/>
          </a:xfrm>
          <a:prstGeom prst="rect">
            <a:avLst/>
          </a:prstGeom>
          <a:noFill/>
        </p:spPr>
        <p:txBody>
          <a:bodyPr wrap="square" rtlCol="0">
            <a:spAutoFit/>
          </a:bodyPr>
          <a:lstStyle/>
          <a:p>
            <a:endParaRPr lang="en-AU" dirty="0"/>
          </a:p>
        </p:txBody>
      </p:sp>
      <p:sp>
        <p:nvSpPr>
          <p:cNvPr id="6" name="TextBox 5"/>
          <p:cNvSpPr txBox="1"/>
          <p:nvPr/>
        </p:nvSpPr>
        <p:spPr>
          <a:xfrm>
            <a:off x="3491880" y="6165304"/>
            <a:ext cx="2520280" cy="523220"/>
          </a:xfrm>
          <a:prstGeom prst="rect">
            <a:avLst/>
          </a:prstGeom>
          <a:noFill/>
        </p:spPr>
        <p:txBody>
          <a:bodyPr wrap="square" rtlCol="0">
            <a:spAutoFit/>
          </a:bodyPr>
          <a:lstStyle/>
          <a:p>
            <a:pPr algn="ctr"/>
            <a:r>
              <a:rPr lang="en-AU" sz="2800" dirty="0" smtClean="0"/>
              <a:t>romanticism</a:t>
            </a:r>
            <a:endParaRPr lang="en-AU"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Summing Up</a:t>
            </a:r>
            <a:endParaRPr lang="en-AU" dirty="0"/>
          </a:p>
        </p:txBody>
      </p:sp>
      <p:sp>
        <p:nvSpPr>
          <p:cNvPr id="3" name="Content Placeholder 2"/>
          <p:cNvSpPr>
            <a:spLocks noGrp="1"/>
          </p:cNvSpPr>
          <p:nvPr>
            <p:ph idx="1"/>
          </p:nvPr>
        </p:nvSpPr>
        <p:spPr/>
        <p:txBody>
          <a:bodyPr/>
          <a:lstStyle/>
          <a:p>
            <a:pPr algn="ctr">
              <a:buNone/>
            </a:pPr>
            <a:r>
              <a:rPr lang="en-AU" dirty="0" smtClean="0"/>
              <a:t>Through the close study and comparison of these poems we are able to conclude that through their inspiration and resulting imaginings the Romantics where able to transform, illuminate or inform their own real life experiences and comer to a greater understanding of themselves, their views and purpose.</a:t>
            </a:r>
            <a:endParaRPr lang="en-A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Any Questions?</a:t>
            </a:r>
            <a:endParaRPr lang="en-AU" dirty="0"/>
          </a:p>
        </p:txBody>
      </p:sp>
      <p:pic>
        <p:nvPicPr>
          <p:cNvPr id="43010" name="Picture 2" descr="http://www.visionpt.com.au/images/content/franchise-faqs/main-img.png"/>
          <p:cNvPicPr>
            <a:picLocks noChangeAspect="1" noChangeArrowheads="1"/>
          </p:cNvPicPr>
          <p:nvPr/>
        </p:nvPicPr>
        <p:blipFill>
          <a:blip r:embed="rId2" cstate="print"/>
          <a:srcRect/>
          <a:stretch>
            <a:fillRect/>
          </a:stretch>
        </p:blipFill>
        <p:spPr bwMode="auto">
          <a:xfrm>
            <a:off x="899592" y="188640"/>
            <a:ext cx="7507074" cy="5976664"/>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Discussion</a:t>
            </a:r>
            <a:endParaRPr lang="en-AU" dirty="0"/>
          </a:p>
        </p:txBody>
      </p:sp>
      <p:pic>
        <p:nvPicPr>
          <p:cNvPr id="45060" name="Picture 4" descr="http://beinglatino.files.wordpress.com/2010/07/discussion.jpg"/>
          <p:cNvPicPr>
            <a:picLocks noChangeAspect="1" noChangeArrowheads="1"/>
          </p:cNvPicPr>
          <p:nvPr/>
        </p:nvPicPr>
        <p:blipFill>
          <a:blip r:embed="rId2" cstate="print"/>
          <a:srcRect/>
          <a:stretch>
            <a:fillRect/>
          </a:stretch>
        </p:blipFill>
        <p:spPr bwMode="auto">
          <a:xfrm>
            <a:off x="0" y="1219266"/>
            <a:ext cx="9144000" cy="470263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Discussion</a:t>
            </a:r>
            <a:endParaRPr lang="en-AU" dirty="0"/>
          </a:p>
        </p:txBody>
      </p:sp>
      <p:sp>
        <p:nvSpPr>
          <p:cNvPr id="3" name="Content Placeholder 2"/>
          <p:cNvSpPr>
            <a:spLocks noGrp="1"/>
          </p:cNvSpPr>
          <p:nvPr>
            <p:ph idx="1"/>
          </p:nvPr>
        </p:nvSpPr>
        <p:spPr>
          <a:xfrm>
            <a:off x="467544" y="1268760"/>
            <a:ext cx="8229600" cy="5328592"/>
          </a:xfrm>
        </p:spPr>
        <p:txBody>
          <a:bodyPr>
            <a:normAutofit fontScale="92500" lnSpcReduction="20000"/>
          </a:bodyPr>
          <a:lstStyle/>
          <a:p>
            <a:r>
              <a:rPr lang="en-AU" dirty="0" smtClean="0"/>
              <a:t>What inspires your imagination?</a:t>
            </a:r>
          </a:p>
          <a:p>
            <a:r>
              <a:rPr lang="en-AU" dirty="0" smtClean="0"/>
              <a:t>Has your perspective/experience ever been changed by your own inner reflection?</a:t>
            </a:r>
          </a:p>
          <a:p>
            <a:r>
              <a:rPr lang="en-AU" dirty="0" smtClean="0"/>
              <a:t>When dividing up their ‘journeys’ into: Inspiration, Imagination, Illumination/Transformation which do you believe is most important?</a:t>
            </a:r>
          </a:p>
          <a:p>
            <a:r>
              <a:rPr lang="en-AU" dirty="0" smtClean="0"/>
              <a:t>Both Coleridge and Wordsworth exaggerate their inspiration (I doubt there was a ‘host’ of daffodils or that a bee could be humble), does imagination have to involve grandeur in order to be effective? Why would they have chosen to present their ‘visions’ in this way?</a:t>
            </a:r>
          </a:p>
          <a:p>
            <a:endParaRPr lang="en-A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Thank You Folks</a:t>
            </a:r>
            <a:endParaRPr lang="en-AU" dirty="0"/>
          </a:p>
        </p:txBody>
      </p:sp>
      <p:sp>
        <p:nvSpPr>
          <p:cNvPr id="3" name="Content Placeholder 2"/>
          <p:cNvSpPr>
            <a:spLocks noGrp="1"/>
          </p:cNvSpPr>
          <p:nvPr>
            <p:ph idx="1"/>
          </p:nvPr>
        </p:nvSpPr>
        <p:spPr>
          <a:xfrm>
            <a:off x="1547664" y="5661248"/>
            <a:ext cx="6491064" cy="824955"/>
          </a:xfrm>
        </p:spPr>
        <p:txBody>
          <a:bodyPr>
            <a:normAutofit/>
          </a:bodyPr>
          <a:lstStyle/>
          <a:p>
            <a:pPr algn="ctr">
              <a:buNone/>
            </a:pPr>
            <a:r>
              <a:rPr lang="en-AU" sz="4400" dirty="0" smtClean="0"/>
              <a:t>I’ve Been Great!</a:t>
            </a:r>
            <a:endParaRPr lang="en-AU" sz="4400" dirty="0"/>
          </a:p>
        </p:txBody>
      </p:sp>
      <p:pic>
        <p:nvPicPr>
          <p:cNvPr id="46082" name="Picture 2" descr="http://3.bp.blogspot.com/_-kUHnsrfcZw/S1TLbpZqs7I/AAAAAAAABjQ/E-U-XNyB8cA/s320/applause.gif"/>
          <p:cNvPicPr>
            <a:picLocks noChangeAspect="1" noChangeArrowheads="1"/>
          </p:cNvPicPr>
          <p:nvPr/>
        </p:nvPicPr>
        <p:blipFill>
          <a:blip r:embed="rId2" cstate="print"/>
          <a:srcRect/>
          <a:stretch>
            <a:fillRect/>
          </a:stretch>
        </p:blipFill>
        <p:spPr bwMode="auto">
          <a:xfrm>
            <a:off x="2483768" y="1268760"/>
            <a:ext cx="4392488" cy="450548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en-AU" dirty="0" smtClean="0"/>
              <a:t>THAT!</a:t>
            </a:r>
            <a:endParaRPr lang="en-AU" dirty="0"/>
          </a:p>
        </p:txBody>
      </p:sp>
      <p:pic>
        <p:nvPicPr>
          <p:cNvPr id="2050" name="Picture 2" descr="http://www.retsel.com.au/update/images/tree.gif"/>
          <p:cNvPicPr>
            <a:picLocks noChangeAspect="1" noChangeArrowheads="1"/>
          </p:cNvPicPr>
          <p:nvPr/>
        </p:nvPicPr>
        <p:blipFill>
          <a:blip r:embed="rId2" cstate="print"/>
          <a:srcRect/>
          <a:stretch>
            <a:fillRect/>
          </a:stretch>
        </p:blipFill>
        <p:spPr bwMode="auto">
          <a:xfrm>
            <a:off x="2339752" y="980728"/>
            <a:ext cx="4581525" cy="5191126"/>
          </a:xfrm>
          <a:prstGeom prst="rect">
            <a:avLst/>
          </a:prstGeom>
          <a:noFill/>
        </p:spPr>
      </p:pic>
      <p:sp>
        <p:nvSpPr>
          <p:cNvPr id="5" name="TextBox 4"/>
          <p:cNvSpPr txBox="1"/>
          <p:nvPr/>
        </p:nvSpPr>
        <p:spPr>
          <a:xfrm>
            <a:off x="2987824" y="6309320"/>
            <a:ext cx="3240360" cy="523220"/>
          </a:xfrm>
          <a:prstGeom prst="rect">
            <a:avLst/>
          </a:prstGeom>
          <a:noFill/>
        </p:spPr>
        <p:txBody>
          <a:bodyPr wrap="square" rtlCol="0">
            <a:spAutoFit/>
          </a:bodyPr>
          <a:lstStyle/>
          <a:p>
            <a:pPr algn="ctr"/>
            <a:r>
              <a:rPr lang="en-AU" sz="2800" dirty="0" smtClean="0"/>
              <a:t>Romanticism</a:t>
            </a:r>
            <a:endParaRPr lang="en-AU"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difference is in the</a:t>
            </a:r>
            <a:r>
              <a:rPr lang="en-AU" dirty="0"/>
              <a:t> </a:t>
            </a:r>
            <a:r>
              <a:rPr lang="en-AU" dirty="0" smtClean="0"/>
              <a:t>capital</a:t>
            </a:r>
            <a:br>
              <a:rPr lang="en-AU" dirty="0" smtClean="0"/>
            </a:br>
            <a:r>
              <a:rPr lang="en-AU" dirty="0" smtClean="0"/>
              <a:t>“R”</a:t>
            </a:r>
            <a:endParaRPr lang="en-AU" dirty="0"/>
          </a:p>
        </p:txBody>
      </p:sp>
      <p:pic>
        <p:nvPicPr>
          <p:cNvPr id="17410" name="Picture 2" descr="http://www.thepickards.co.uk/images/pirate63.gif"/>
          <p:cNvPicPr>
            <a:picLocks noChangeAspect="1" noChangeArrowheads="1"/>
          </p:cNvPicPr>
          <p:nvPr/>
        </p:nvPicPr>
        <p:blipFill>
          <a:blip r:embed="rId2" cstate="print"/>
          <a:srcRect/>
          <a:stretch>
            <a:fillRect/>
          </a:stretch>
        </p:blipFill>
        <p:spPr bwMode="auto">
          <a:xfrm>
            <a:off x="2483768" y="1628800"/>
            <a:ext cx="3648075" cy="473392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 The Romantics Believed</a:t>
            </a:r>
            <a:endParaRPr lang="en-AU" dirty="0"/>
          </a:p>
        </p:txBody>
      </p:sp>
      <p:sp>
        <p:nvSpPr>
          <p:cNvPr id="3" name="Content Placeholder 2"/>
          <p:cNvSpPr>
            <a:spLocks noGrp="1"/>
          </p:cNvSpPr>
          <p:nvPr>
            <p:ph idx="1"/>
          </p:nvPr>
        </p:nvSpPr>
        <p:spPr/>
        <p:txBody>
          <a:bodyPr>
            <a:normAutofit lnSpcReduction="10000"/>
          </a:bodyPr>
          <a:lstStyle/>
          <a:p>
            <a:r>
              <a:rPr lang="en-AU" dirty="0" smtClean="0"/>
              <a:t>That order was a man-made thing imposed on nature.</a:t>
            </a:r>
          </a:p>
          <a:p>
            <a:r>
              <a:rPr lang="en-AU" dirty="0" smtClean="0"/>
              <a:t>Meaning &amp; purpose was derived from the personal/individual act of imagination.</a:t>
            </a:r>
          </a:p>
          <a:p>
            <a:r>
              <a:rPr lang="en-AU" dirty="0" smtClean="0"/>
              <a:t>Imagination was more powerful than reason.</a:t>
            </a:r>
          </a:p>
          <a:p>
            <a:r>
              <a:rPr lang="en-AU" dirty="0" smtClean="0"/>
              <a:t>Imagination required freedom to experience, explore and experiment.</a:t>
            </a:r>
          </a:p>
          <a:p>
            <a:r>
              <a:rPr lang="en-AU" dirty="0" smtClean="0"/>
              <a:t>That which triggered the imagination was JUST as important.</a:t>
            </a:r>
          </a:p>
          <a:p>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Therefore</a:t>
            </a:r>
            <a:endParaRPr lang="en-AU" dirty="0"/>
          </a:p>
        </p:txBody>
      </p:sp>
      <p:sp>
        <p:nvSpPr>
          <p:cNvPr id="3" name="Content Placeholder 2"/>
          <p:cNvSpPr>
            <a:spLocks noGrp="1"/>
          </p:cNvSpPr>
          <p:nvPr>
            <p:ph idx="1"/>
          </p:nvPr>
        </p:nvSpPr>
        <p:spPr>
          <a:xfrm>
            <a:off x="467544" y="2780928"/>
            <a:ext cx="8219256" cy="2188840"/>
          </a:xfrm>
        </p:spPr>
        <p:txBody>
          <a:bodyPr/>
          <a:lstStyle/>
          <a:p>
            <a:pPr algn="ctr">
              <a:buNone/>
            </a:pPr>
            <a:r>
              <a:rPr lang="en-AU" dirty="0" smtClean="0"/>
              <a:t>In general the Romantics believed that all experience, if not existence, was informed, illuminated or transformed by our ability to imagine. </a:t>
            </a:r>
            <a:endParaRPr lang="en-A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Unhappy Exile – Charlotte Smith</a:t>
            </a:r>
            <a:endParaRPr lang="en-AU" dirty="0"/>
          </a:p>
        </p:txBody>
      </p:sp>
      <p:pic>
        <p:nvPicPr>
          <p:cNvPr id="18434" name="Picture 2" descr="http://wordsandtoons.files.wordpress.com/2008/08/island.jpg"/>
          <p:cNvPicPr>
            <a:picLocks noChangeAspect="1" noChangeArrowheads="1"/>
          </p:cNvPicPr>
          <p:nvPr/>
        </p:nvPicPr>
        <p:blipFill>
          <a:blip r:embed="rId2" cstate="print"/>
          <a:srcRect/>
          <a:stretch>
            <a:fillRect/>
          </a:stretch>
        </p:blipFill>
        <p:spPr bwMode="auto">
          <a:xfrm>
            <a:off x="2267744" y="1268760"/>
            <a:ext cx="4320480" cy="548872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Within the World </a:t>
            </a:r>
            <a:r>
              <a:rPr lang="en-AU" dirty="0"/>
              <a:t>o</a:t>
            </a:r>
            <a:r>
              <a:rPr lang="en-AU" dirty="0" smtClean="0"/>
              <a:t>f the Poem</a:t>
            </a:r>
            <a:endParaRPr lang="en-AU" dirty="0"/>
          </a:p>
        </p:txBody>
      </p:sp>
      <p:sp>
        <p:nvSpPr>
          <p:cNvPr id="3" name="Content Placeholder 2"/>
          <p:cNvSpPr>
            <a:spLocks noGrp="1"/>
          </p:cNvSpPr>
          <p:nvPr>
            <p:ph idx="1"/>
          </p:nvPr>
        </p:nvSpPr>
        <p:spPr/>
        <p:txBody>
          <a:bodyPr/>
          <a:lstStyle/>
          <a:p>
            <a:r>
              <a:rPr lang="en-AU" dirty="0" smtClean="0"/>
              <a:t>A man is alone on an island, exiled.</a:t>
            </a:r>
          </a:p>
          <a:p>
            <a:r>
              <a:rPr lang="en-AU" dirty="0" smtClean="0"/>
              <a:t>He ‘fancies’ a sail which transforms his experience if only momentarily.</a:t>
            </a:r>
          </a:p>
          <a:p>
            <a:pPr>
              <a:buNone/>
            </a:pPr>
            <a:endParaRPr lang="en-AU" dirty="0"/>
          </a:p>
          <a:p>
            <a:pPr>
              <a:buNone/>
            </a:pPr>
            <a:r>
              <a:rPr lang="en-AU" dirty="0" smtClean="0"/>
              <a:t>Techniques!</a:t>
            </a:r>
          </a:p>
          <a:p>
            <a:r>
              <a:rPr lang="en-AU" dirty="0" smtClean="0"/>
              <a:t>Emotive/ Descriptive language</a:t>
            </a:r>
          </a:p>
          <a:p>
            <a:r>
              <a:rPr lang="en-AU" dirty="0" smtClean="0"/>
              <a:t>Sibilance</a:t>
            </a:r>
            <a:endParaRPr lang="en-A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1010</Words>
  <Application>Microsoft Office PowerPoint</Application>
  <PresentationFormat>On-screen Show (4:3)</PresentationFormat>
  <Paragraphs>153</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My Presentation</vt:lpstr>
      <vt:lpstr>What is Romanticism?</vt:lpstr>
      <vt:lpstr>No, not that…</vt:lpstr>
      <vt:lpstr>THAT!</vt:lpstr>
      <vt:lpstr>The difference is in the capital “R”</vt:lpstr>
      <vt:lpstr>So The Romantics Believed</vt:lpstr>
      <vt:lpstr>Therefore</vt:lpstr>
      <vt:lpstr>The Unhappy Exile – Charlotte Smith</vt:lpstr>
      <vt:lpstr>Within the World of the Poem</vt:lpstr>
      <vt:lpstr>Within the world of Smith</vt:lpstr>
      <vt:lpstr>Therefore</vt:lpstr>
      <vt:lpstr>Daffodils – William Wordsworth</vt:lpstr>
      <vt:lpstr>“The Event”</vt:lpstr>
      <vt:lpstr>The “Reimagining” of The Event</vt:lpstr>
      <vt:lpstr>Therefore</vt:lpstr>
      <vt:lpstr>This Lime Tree Bower – S.T. Coleridge</vt:lpstr>
      <vt:lpstr>Inspiration</vt:lpstr>
      <vt:lpstr>Imagination</vt:lpstr>
      <vt:lpstr>Transformation</vt:lpstr>
      <vt:lpstr>“Solitary humble bee”</vt:lpstr>
      <vt:lpstr>Therefore (Still on Lime Tree)</vt:lpstr>
      <vt:lpstr>Frost At Midnight – S.T. Coleridge</vt:lpstr>
      <vt:lpstr>Inspiration</vt:lpstr>
      <vt:lpstr>Imagination</vt:lpstr>
      <vt:lpstr>Illumination</vt:lpstr>
      <vt:lpstr>Therefore</vt:lpstr>
      <vt:lpstr>Compare &amp; Contrast</vt:lpstr>
      <vt:lpstr>Compare &amp; Contrast</vt:lpstr>
      <vt:lpstr>Summing Up</vt:lpstr>
      <vt:lpstr>Summing Up</vt:lpstr>
      <vt:lpstr>Any Questions?</vt:lpstr>
      <vt:lpstr>Discussion</vt:lpstr>
      <vt:lpstr>Discussion</vt:lpstr>
      <vt:lpstr>Thank You Folks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Presentation</dc:title>
  <dc:creator>mentalmarilee</dc:creator>
  <cp:lastModifiedBy>mentalmarilee</cp:lastModifiedBy>
  <cp:revision>56</cp:revision>
  <dcterms:created xsi:type="dcterms:W3CDTF">2011-02-16T10:25:40Z</dcterms:created>
  <dcterms:modified xsi:type="dcterms:W3CDTF">2011-02-17T10:26:31Z</dcterms:modified>
</cp:coreProperties>
</file>